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0" r:id="rId3"/>
    <p:sldId id="275" r:id="rId4"/>
    <p:sldId id="291" r:id="rId5"/>
    <p:sldId id="282" r:id="rId6"/>
    <p:sldId id="288" r:id="rId7"/>
    <p:sldId id="289" r:id="rId8"/>
    <p:sldId id="283" r:id="rId9"/>
    <p:sldId id="284" r:id="rId10"/>
    <p:sldId id="292" r:id="rId11"/>
    <p:sldId id="276" r:id="rId12"/>
    <p:sldId id="257" r:id="rId13"/>
    <p:sldId id="258" r:id="rId14"/>
    <p:sldId id="285" r:id="rId15"/>
    <p:sldId id="259" r:id="rId16"/>
    <p:sldId id="294" r:id="rId17"/>
    <p:sldId id="295" r:id="rId18"/>
    <p:sldId id="303" r:id="rId19"/>
    <p:sldId id="277" r:id="rId20"/>
    <p:sldId id="261" r:id="rId21"/>
    <p:sldId id="266" r:id="rId22"/>
    <p:sldId id="300" r:id="rId23"/>
    <p:sldId id="301" r:id="rId24"/>
    <p:sldId id="298" r:id="rId25"/>
    <p:sldId id="278" r:id="rId26"/>
    <p:sldId id="267" r:id="rId27"/>
    <p:sldId id="269" r:id="rId28"/>
    <p:sldId id="279" r:id="rId29"/>
    <p:sldId id="280" r:id="rId30"/>
    <p:sldId id="299" r:id="rId31"/>
    <p:sldId id="296" r:id="rId32"/>
    <p:sldId id="302" r:id="rId33"/>
    <p:sldId id="297" r:id="rId34"/>
    <p:sldId id="286" r:id="rId35"/>
    <p:sldId id="287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629D96-90B0-934B-A112-7B3FAD65D491}">
          <p14:sldIdLst>
            <p14:sldId id="256"/>
            <p14:sldId id="290"/>
            <p14:sldId id="275"/>
            <p14:sldId id="291"/>
            <p14:sldId id="282"/>
            <p14:sldId id="288"/>
            <p14:sldId id="289"/>
            <p14:sldId id="283"/>
            <p14:sldId id="284"/>
            <p14:sldId id="292"/>
            <p14:sldId id="276"/>
          </p14:sldIdLst>
        </p14:section>
        <p14:section name="Neural Signals" id="{F9BAF78A-B5D8-E44A-8C5E-3201CFDE86D6}">
          <p14:sldIdLst>
            <p14:sldId id="257"/>
            <p14:sldId id="258"/>
            <p14:sldId id="285"/>
            <p14:sldId id="259"/>
            <p14:sldId id="294"/>
            <p14:sldId id="295"/>
            <p14:sldId id="303"/>
          </p14:sldIdLst>
        </p14:section>
        <p14:section name="Hormonal Control" id="{8B6A1A90-0E5D-7344-B026-A5DBA5B88EC9}">
          <p14:sldIdLst>
            <p14:sldId id="277"/>
            <p14:sldId id="261"/>
            <p14:sldId id="266"/>
            <p14:sldId id="300"/>
          </p14:sldIdLst>
        </p14:section>
        <p14:section name="Gastrointestinal Signals" id="{109DACD6-2F5D-3D47-88E2-0B005390F2A3}">
          <p14:sldIdLst>
            <p14:sldId id="301"/>
            <p14:sldId id="298"/>
            <p14:sldId id="278"/>
            <p14:sldId id="267"/>
            <p14:sldId id="269"/>
            <p14:sldId id="279"/>
            <p14:sldId id="280"/>
            <p14:sldId id="299"/>
          </p14:sldIdLst>
        </p14:section>
        <p14:section name="Appetite and Expenditure" id="{F7F863B3-DFCD-4040-9B1B-2955381CC55F}">
          <p14:sldIdLst>
            <p14:sldId id="296"/>
            <p14:sldId id="302"/>
          </p14:sldIdLst>
        </p14:section>
        <p14:section name="Weight Loss" id="{6C4CE5EE-84A3-F744-AE1C-7B837183649F}">
          <p14:sldIdLst>
            <p14:sldId id="297"/>
            <p14:sldId id="286"/>
            <p14:sldId id="287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9"/>
    <p:restoredTop sz="80377"/>
  </p:normalViewPr>
  <p:slideViewPr>
    <p:cSldViewPr snapToGrid="0" snapToObjects="1">
      <p:cViewPr varScale="1">
        <p:scale>
          <a:sx n="89" d="100"/>
          <a:sy n="89" d="100"/>
        </p:scale>
        <p:origin x="17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9944-5019-F241-B201-CBB16ACCC578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5364C-6F24-B54B-9AF5-123294B3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21-45% of macronutrient intake is genetic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50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57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21-45% of macronutrient intake is genetic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4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populations</a:t>
            </a:r>
            <a:r>
              <a:rPr lang="en-US" baseline="0" dirty="0" smtClean="0"/>
              <a:t> of neurons in the </a:t>
            </a:r>
            <a:r>
              <a:rPr lang="en-US" baseline="0" dirty="0" err="1" smtClean="0"/>
              <a:t>arcuate</a:t>
            </a:r>
            <a:r>
              <a:rPr lang="en-US" baseline="0" dirty="0" smtClean="0"/>
              <a:t> nucleus.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2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~20 minute lag between eating and feeling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7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2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it this way… </a:t>
            </a:r>
            <a:r>
              <a:rPr lang="en-US" dirty="0" err="1" smtClean="0"/>
              <a:t>AgRP</a:t>
            </a:r>
            <a:r>
              <a:rPr lang="en-US" baseline="0" dirty="0" smtClean="0"/>
              <a:t> neurons like to be on, and when they are on they increase appetite.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2D163-0184-6448-B268-B71368ED46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2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Enteric</a:t>
            </a:r>
            <a:r>
              <a:rPr lang="en-US" baseline="0" dirty="0" smtClean="0"/>
              <a:t> nervous system</a:t>
            </a:r>
          </a:p>
          <a:p>
            <a:r>
              <a:rPr lang="en-US" baseline="0" dirty="0" smtClean="0"/>
              <a:t>Second brain</a:t>
            </a:r>
          </a:p>
          <a:p>
            <a:r>
              <a:rPr lang="en-US" baseline="0" dirty="0" smtClean="0"/>
              <a:t>500 million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5364C-6F24-B54B-9AF5-123294B33E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6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3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2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3CA16-C862-F546-BC2E-E8584198EAA6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5505-7061-AC42-BE7E-0E6121F1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9VolVN3v-YQ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7.xml"/><Relationship Id="rId8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Regulation of Appetite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Appetite and Energy Intake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start and stop eating?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Drive for food</a:t>
            </a:r>
          </a:p>
          <a:p>
            <a:r>
              <a:rPr lang="en-US" dirty="0" smtClean="0"/>
              <a:t>Low blood glucose</a:t>
            </a:r>
          </a:p>
          <a:p>
            <a:r>
              <a:rPr lang="en-US" dirty="0" smtClean="0"/>
              <a:t>Stress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Why do we stop eating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Stomach is full</a:t>
            </a:r>
          </a:p>
          <a:p>
            <a:pPr lvl="1"/>
            <a:r>
              <a:rPr lang="en-US" dirty="0" smtClean="0"/>
              <a:t>Rise in gut-derived hormones</a:t>
            </a:r>
          </a:p>
          <a:p>
            <a:r>
              <a:rPr lang="en-US" dirty="0" smtClean="0"/>
              <a:t>Rise in insulin and glucose</a:t>
            </a:r>
          </a:p>
          <a:p>
            <a:r>
              <a:rPr lang="en-US" dirty="0" smtClean="0"/>
              <a:t>~20 minute lag between eating and feeling 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1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Central Role of The Hypothalamus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500" y="1548346"/>
            <a:ext cx="5813490" cy="53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354" y="1218365"/>
            <a:ext cx="5303700" cy="5639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POMC/</a:t>
            </a:r>
            <a:r>
              <a:rPr lang="en-US" dirty="0" err="1" smtClean="0"/>
              <a:t>AgRP</a:t>
            </a:r>
            <a:r>
              <a:rPr lang="en-US" dirty="0" smtClean="0"/>
              <a:t> Circuit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24328" y="279705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Promotes</a:t>
            </a:r>
          </a:p>
          <a:p>
            <a:pPr algn="r"/>
            <a:r>
              <a:rPr lang="en-US" dirty="0"/>
              <a:t>Eating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3938" y="2797053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Suppresses</a:t>
            </a:r>
          </a:p>
          <a:p>
            <a:r>
              <a:rPr lang="en-US" dirty="0"/>
              <a:t>Appetite</a:t>
            </a:r>
          </a:p>
        </p:txBody>
      </p:sp>
    </p:spTree>
    <p:extLst>
      <p:ext uri="{BB962C8B-B14F-4D97-AF65-F5344CB8AC3E}">
        <p14:creationId xmlns:p14="http://schemas.microsoft.com/office/powerpoint/2010/main" val="8412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of AGRP Suppression of Appetite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62695" y="3244334"/>
            <a:ext cx="306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youtu.be</a:t>
            </a:r>
            <a:r>
              <a:rPr lang="en-US" dirty="0" smtClean="0">
                <a:hlinkClick r:id="rId2"/>
              </a:rPr>
              <a:t>/9VolVN3v-YQ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Activation of AGRP Neurons is Sufficient to Promote Hunger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35487"/>
            <a:ext cx="9144000" cy="3094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212" y="5760706"/>
            <a:ext cx="849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Aponte Y, </a:t>
            </a:r>
            <a:r>
              <a:rPr lang="en-US" dirty="0" err="1"/>
              <a:t>Atasoy</a:t>
            </a:r>
            <a:r>
              <a:rPr lang="en-US" dirty="0"/>
              <a:t> D, Sternson SM. AGRP neurons are sufficient to orchestrate feeding behavior rapidly and without training. Nat </a:t>
            </a:r>
            <a:r>
              <a:rPr lang="en-US" dirty="0" err="1"/>
              <a:t>Neurosci</a:t>
            </a:r>
            <a:r>
              <a:rPr lang="en-US" dirty="0"/>
              <a:t> 2011; 14:351–5. </a:t>
            </a:r>
          </a:p>
        </p:txBody>
      </p:sp>
    </p:spTree>
    <p:extLst>
      <p:ext uri="{BB962C8B-B14F-4D97-AF65-F5344CB8AC3E}">
        <p14:creationId xmlns:p14="http://schemas.microsoft.com/office/powerpoint/2010/main" val="15382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Control of Appetite (Downstream of AGRP/POMC)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52" y="1591748"/>
            <a:ext cx="7809271" cy="5266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8942" y="1976284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0039" y="3477749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8942" y="2569563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790039" y="406786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8813" y="5319252"/>
            <a:ext cx="766916" cy="580103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28885" y="5802806"/>
            <a:ext cx="766916" cy="41295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24" y="4646101"/>
            <a:ext cx="32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Syndromic obesity variants generally </a:t>
            </a:r>
            <a:r>
              <a:rPr lang="en-US" sz="3200" smtClean="0"/>
              <a:t>cause over-eating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580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173" y="828675"/>
            <a:ext cx="5900827" cy="554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05538" cy="4351338"/>
          </a:xfrm>
        </p:spPr>
        <p:txBody>
          <a:bodyPr/>
          <a:lstStyle/>
          <a:p>
            <a:r>
              <a:rPr lang="en-US" dirty="0" smtClean="0"/>
              <a:t>Cortisol (a glucocorticoid stress hormone) activates AGRP Neurons</a:t>
            </a:r>
          </a:p>
          <a:p>
            <a:pPr lvl="1"/>
            <a:r>
              <a:rPr lang="en-US" dirty="0" smtClean="0"/>
              <a:t>This drives feeding behavior</a:t>
            </a:r>
          </a:p>
          <a:p>
            <a:r>
              <a:rPr lang="en-US" dirty="0" smtClean="0"/>
              <a:t>Adrenaline (a short term stress hormone) also drives appetite</a:t>
            </a:r>
          </a:p>
        </p:txBody>
      </p:sp>
    </p:spTree>
    <p:extLst>
      <p:ext uri="{BB962C8B-B14F-4D97-AF65-F5344CB8AC3E}">
        <p14:creationId xmlns:p14="http://schemas.microsoft.com/office/powerpoint/2010/main" val="160992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Timed feeding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9413" y="1825625"/>
            <a:ext cx="4624386" cy="29606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Cortisol awakening response</a:t>
            </a:r>
          </a:p>
          <a:p>
            <a:pPr lvl="1"/>
            <a:r>
              <a:rPr lang="en-US" dirty="0" smtClean="0"/>
              <a:t>Sharp rise in cortisol shortly before waking up</a:t>
            </a:r>
          </a:p>
          <a:p>
            <a:pPr lvl="1"/>
            <a:r>
              <a:rPr lang="en-US" dirty="0" smtClean="0"/>
              <a:t>May differ between </a:t>
            </a:r>
            <a:r>
              <a:rPr lang="en-US" dirty="0" err="1" smtClean="0"/>
              <a:t>chronotypes</a:t>
            </a:r>
            <a:endParaRPr lang="en-US" dirty="0" smtClean="0"/>
          </a:p>
          <a:p>
            <a:pPr lvl="1"/>
            <a:r>
              <a:rPr lang="en-US" dirty="0" smtClean="0"/>
              <a:t>48% genetic</a:t>
            </a:r>
          </a:p>
          <a:p>
            <a:pPr lvl="1"/>
            <a:r>
              <a:rPr lang="en-US" dirty="0" smtClean="0"/>
              <a:t>How do you think this would affect feeding behaviors?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858000" cy="412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6" y="1582738"/>
            <a:ext cx="6729413" cy="4838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9413" y="5200650"/>
            <a:ext cx="5172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Kudielka</a:t>
            </a:r>
            <a:r>
              <a:rPr lang="en-US" dirty="0" smtClean="0"/>
              <a:t> </a:t>
            </a:r>
            <a:r>
              <a:rPr lang="en-US" dirty="0"/>
              <a:t>BM, </a:t>
            </a:r>
            <a:r>
              <a:rPr lang="en-US" dirty="0" err="1"/>
              <a:t>Federenko</a:t>
            </a:r>
            <a:r>
              <a:rPr lang="en-US" dirty="0"/>
              <a:t> IS, </a:t>
            </a:r>
            <a:r>
              <a:rPr lang="en-US" dirty="0" err="1"/>
              <a:t>Hellhammer</a:t>
            </a:r>
            <a:r>
              <a:rPr lang="en-US" dirty="0"/>
              <a:t> DH, </a:t>
            </a:r>
            <a:r>
              <a:rPr lang="en-US" dirty="0" err="1"/>
              <a:t>Wüst</a:t>
            </a:r>
            <a:r>
              <a:rPr lang="en-US" dirty="0"/>
              <a:t> S. </a:t>
            </a:r>
            <a:r>
              <a:rPr lang="en-US" dirty="0" err="1"/>
              <a:t>Morningness</a:t>
            </a:r>
            <a:r>
              <a:rPr lang="en-US" dirty="0"/>
              <a:t> and </a:t>
            </a:r>
            <a:r>
              <a:rPr lang="en-US" dirty="0" err="1"/>
              <a:t>eveningness</a:t>
            </a:r>
            <a:r>
              <a:rPr lang="en-US" dirty="0"/>
              <a:t>: The free cortisol rise after awakening in “early birds” and “night owls.” </a:t>
            </a:r>
            <a:r>
              <a:rPr lang="en-US" dirty="0" err="1"/>
              <a:t>Biol</a:t>
            </a:r>
            <a:r>
              <a:rPr lang="en-US" dirty="0"/>
              <a:t> Psychol. 2006; 72: 141–6. </a:t>
            </a:r>
            <a:r>
              <a:rPr lang="en-US" dirty="0" err="1"/>
              <a:t>doi</a:t>
            </a:r>
            <a:r>
              <a:rPr lang="en-US" dirty="0"/>
              <a:t>: 10.1016/j.biopsycho.2005.08.003.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stop eating?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role of our gastrointestinal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Discriminate </a:t>
            </a:r>
            <a:r>
              <a:rPr lang="en-US" dirty="0"/>
              <a:t>between the different biological and psychological impulses to eat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the differences between energy intake, and energy ingestion and list some factors that may confound the relationship between intake and energy balance.</a:t>
            </a:r>
          </a:p>
          <a:p>
            <a:r>
              <a:rPr lang="en-US" dirty="0" smtClean="0"/>
              <a:t>Describe the source and effects of gastrointestinal, hormonal and metabolic signals that affect appetite.</a:t>
            </a:r>
            <a:endParaRPr lang="en-US" dirty="0"/>
          </a:p>
          <a:p>
            <a:r>
              <a:rPr lang="en-US" dirty="0"/>
              <a:t>Consider how </a:t>
            </a:r>
            <a:r>
              <a:rPr lang="en-US" dirty="0" smtClean="0"/>
              <a:t>hormonal, metabolic </a:t>
            </a:r>
            <a:r>
              <a:rPr lang="en-US" dirty="0"/>
              <a:t>and genetic factors may be predictive of feeding habits, and how this could inform individualized </a:t>
            </a:r>
            <a:r>
              <a:rPr lang="en-US" dirty="0" smtClean="0"/>
              <a:t>approaches.</a:t>
            </a:r>
            <a:endParaRPr lang="en-US" dirty="0"/>
          </a:p>
          <a:p>
            <a:r>
              <a:rPr lang="en-US" dirty="0" smtClean="0"/>
              <a:t>Apply </a:t>
            </a:r>
            <a:r>
              <a:rPr lang="en-US" dirty="0"/>
              <a:t>these biological mechanisms to predict how appetite suppressant drugs function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the relationships between energy expenditure and energy intake, including the timing of this relationship</a:t>
            </a:r>
          </a:p>
          <a:p>
            <a:r>
              <a:rPr lang="en-US" dirty="0" smtClean="0"/>
              <a:t>Apply your knowledge of hunger hormones to explain the role of appetitive drive after a weight loss progr</a:t>
            </a:r>
            <a:r>
              <a:rPr lang="en-US" dirty="0"/>
              <a:t>a</a:t>
            </a:r>
            <a:r>
              <a:rPr lang="en-US" dirty="0" smtClean="0"/>
              <a:t>m, and how this affects sustained weight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Hormonal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60" y="1417638"/>
            <a:ext cx="6067049" cy="5389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7813" y="4729163"/>
            <a:ext cx="2600325" cy="1857375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PQues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MS PGothic" charset="0"/>
              </a:rPr>
              <a:t>A person with no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r>
              <a:rPr lang="en-US" dirty="0" smtClean="0">
                <a:latin typeface="Calibri" charset="0"/>
                <a:ea typeface="MS PGothic" charset="0"/>
              </a:rPr>
              <a:t> Receptor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051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cant respond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over-eat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 smtClean="0">
              <a:latin typeface="Calibri" charset="0"/>
              <a:ea typeface="MS PGothic" charset="0"/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dirty="0" smtClean="0">
                <a:latin typeface="Calibri" charset="0"/>
                <a:ea typeface="MS PGothic" charset="0"/>
              </a:rPr>
              <a:t>Would not eat because it responds too strongly to </a:t>
            </a:r>
            <a:r>
              <a:rPr lang="en-US" dirty="0" err="1" smtClean="0">
                <a:latin typeface="Calibri" charset="0"/>
                <a:ea typeface="MS PGothic" charset="0"/>
              </a:rPr>
              <a:t>leptin</a:t>
            </a:r>
            <a:endParaRPr lang="en-US" dirty="0">
              <a:latin typeface="Calibri" charset="0"/>
              <a:ea typeface="MS PGothic" charset="0"/>
            </a:endParaRPr>
          </a:p>
        </p:txBody>
      </p:sp>
      <p:pic>
        <p:nvPicPr>
          <p:cNvPr id="2" name="TPChart" descr="B4638116F246430E97EACF2B19B5B5C7Chart20160329113644381.png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sp>
        <p:nvSpPr>
          <p:cNvPr id="3" name="TPResponseCounter" hidden="1"/>
          <p:cNvSpPr/>
          <p:nvPr>
            <p:custDataLst>
              <p:tags r:id="rId4"/>
            </p:custDataLst>
          </p:nvPr>
        </p:nvSpPr>
        <p:spPr>
          <a:xfrm>
            <a:off x="1651000" y="5715000"/>
            <a:ext cx="2159000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4" name="TPCountdown" hidden="1"/>
          <p:cNvGrpSpPr/>
          <p:nvPr>
            <p:custDataLst>
              <p:tags r:id="rId5"/>
            </p:custDataLst>
          </p:nvPr>
        </p:nvGrpSpPr>
        <p:grpSpPr>
          <a:xfrm>
            <a:off x="9906000" y="6096000"/>
            <a:ext cx="635000" cy="635000"/>
            <a:chOff x="8318500" y="6032500"/>
            <a:chExt cx="635000" cy="635000"/>
          </a:xfrm>
        </p:grpSpPr>
        <p:sp>
          <p:nvSpPr>
            <p:cNvPr id="13" name="CountdownShape" hidden="1"/>
            <p:cNvSpPr/>
            <p:nvPr/>
          </p:nvSpPr>
          <p:spPr>
            <a:xfrm>
              <a:off x="8318500" y="6032500"/>
              <a:ext cx="635000" cy="635000"/>
            </a:xfrm>
            <a:prstGeom prst="bevel">
              <a:avLst/>
            </a:prstGeom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untdownText" hidden="1"/>
            <p:cNvSpPr txBox="1"/>
            <p:nvPr/>
          </p:nvSpPr>
          <p:spPr>
            <a:xfrm>
              <a:off x="8318500" y="6032500"/>
              <a:ext cx="635000" cy="635000"/>
            </a:xfrm>
            <a:prstGeom prst="rect">
              <a:avLst/>
            </a:prstGeom>
            <a:noFill/>
            <a:effectLst/>
            <a:extLst>
              <a:ext uri="{AF507438-7753-43e0-B8FC-AC1667EBCBE1}">
                <a14:hiddenEffects xmlns:a14="http://schemas.microsoft.com/office/drawing/2010/main" xmlns="">
                  <a:effectLst/>
                </a14:hiddenEffects>
              </a:ext>
            </a:extLst>
          </p:spPr>
          <p:txBody>
            <a:bodyPr vert="horz" rtlCol="0" anchor="ctr" anchorCtr="1">
              <a:noAutofit/>
            </a:bodyPr>
            <a:lstStyle/>
            <a:p>
              <a:pPr algn="r"/>
              <a:r>
                <a:rPr lang="en-US" sz="2400" b="1">
                  <a:latin typeface="Tahoma"/>
                </a:rPr>
                <a:t>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39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Signals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527685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Glucose</a:t>
            </a:r>
          </a:p>
          <a:p>
            <a:pPr lvl="1"/>
            <a:r>
              <a:rPr lang="en-US" dirty="0" smtClean="0"/>
              <a:t>Signals both at POMC/</a:t>
            </a:r>
            <a:r>
              <a:rPr lang="en-US" dirty="0" err="1" smtClean="0"/>
              <a:t>AgRP</a:t>
            </a:r>
            <a:r>
              <a:rPr lang="en-US" dirty="0" smtClean="0"/>
              <a:t> and other hindbrain regions to reduce </a:t>
            </a:r>
            <a:r>
              <a:rPr lang="en-US" dirty="0" err="1" smtClean="0"/>
              <a:t>appetitve</a:t>
            </a:r>
            <a:r>
              <a:rPr lang="en-US" dirty="0" smtClean="0"/>
              <a:t> drive</a:t>
            </a:r>
          </a:p>
          <a:p>
            <a:r>
              <a:rPr lang="en-US" dirty="0"/>
              <a:t>Insulin</a:t>
            </a:r>
          </a:p>
          <a:p>
            <a:pPr lvl="1"/>
            <a:r>
              <a:rPr lang="en-US" dirty="0"/>
              <a:t>Signals directly at POMC/</a:t>
            </a:r>
            <a:r>
              <a:rPr lang="en-US" dirty="0" err="1"/>
              <a:t>AgRP</a:t>
            </a:r>
            <a:r>
              <a:rPr lang="en-US" dirty="0"/>
              <a:t> circuit to reduce appetitive </a:t>
            </a:r>
            <a:r>
              <a:rPr lang="en-US" dirty="0" smtClean="0"/>
              <a:t>drive</a:t>
            </a:r>
          </a:p>
          <a:p>
            <a:r>
              <a:rPr lang="en-US" dirty="0" smtClean="0"/>
              <a:t>Proteins and Fats</a:t>
            </a:r>
          </a:p>
          <a:p>
            <a:pPr lvl="1"/>
            <a:r>
              <a:rPr lang="en-US" dirty="0" smtClean="0"/>
              <a:t>Potentially suppressive, mechanisms are unclear</a:t>
            </a:r>
          </a:p>
          <a:p>
            <a:r>
              <a:rPr lang="en-US" dirty="0" smtClean="0"/>
              <a:t>Leptin</a:t>
            </a:r>
          </a:p>
          <a:p>
            <a:pPr lvl="1"/>
            <a:r>
              <a:rPr lang="en-US" dirty="0" smtClean="0"/>
              <a:t>Related to adipose tissue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027906"/>
            <a:ext cx="6096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Gastrointestinal Control of Appetite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60" y="1417638"/>
            <a:ext cx="6067049" cy="5389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9854" y="4276571"/>
            <a:ext cx="2469433" cy="233854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Vagal Nerve Signaling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404630"/>
            <a:ext cx="7088188" cy="538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Gut Derived Appetite Hormones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789984" y="1825625"/>
            <a:ext cx="3563815" cy="4351338"/>
          </a:xfrm>
        </p:spPr>
        <p:txBody>
          <a:bodyPr/>
          <a:lstStyle/>
          <a:p>
            <a:r>
              <a:rPr lang="en-US" smtClean="0"/>
              <a:t>Appetite </a:t>
            </a:r>
            <a:r>
              <a:rPr lang="en-US" smtClean="0"/>
              <a:t>Promoting</a:t>
            </a:r>
            <a:endParaRPr lang="en-US" dirty="0" smtClean="0"/>
          </a:p>
          <a:p>
            <a:pPr lvl="1"/>
            <a:r>
              <a:rPr lang="en-US" dirty="0" smtClean="0"/>
              <a:t>Ghrelin</a:t>
            </a:r>
          </a:p>
          <a:p>
            <a:r>
              <a:rPr lang="en-US" dirty="0" smtClean="0"/>
              <a:t>Appetite Suppressing</a:t>
            </a:r>
            <a:endParaRPr lang="en-US" dirty="0" smtClean="0"/>
          </a:p>
          <a:p>
            <a:pPr lvl="1"/>
            <a:r>
              <a:rPr lang="en-US" dirty="0" smtClean="0"/>
              <a:t>GLP1</a:t>
            </a:r>
          </a:p>
          <a:p>
            <a:pPr lvl="1"/>
            <a:r>
              <a:rPr lang="en-US" dirty="0" smtClean="0"/>
              <a:t>PYY</a:t>
            </a:r>
          </a:p>
          <a:p>
            <a:pPr lvl="1"/>
            <a:r>
              <a:rPr lang="en-US" dirty="0" smtClean="0"/>
              <a:t>CCK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3044"/>
            <a:ext cx="6007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Ghrelin, the Hunger Hormone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95" y="1433412"/>
            <a:ext cx="8524352" cy="54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52" y="887060"/>
            <a:ext cx="4724544" cy="5154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69867" y="4526844"/>
            <a:ext cx="3293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Secreted from the small intestine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2311" y="365125"/>
            <a:ext cx="8240889" cy="1113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GLP-1 (Glucagon-Like Peptide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GLP-1 Agonists as anti-Obesity Drugs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19" y="1690688"/>
            <a:ext cx="7532566" cy="409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2785" y="1690688"/>
            <a:ext cx="2754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Liragutide</a:t>
            </a:r>
            <a:r>
              <a:rPr lang="en-US" dirty="0" smtClean="0"/>
              <a:t> is a GLP-1 analog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3493" y="5782160"/>
            <a:ext cx="8616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effectLst/>
              </a:rPr>
              <a:t>Wadden</a:t>
            </a:r>
            <a:r>
              <a:rPr lang="en-US" dirty="0" smtClean="0">
                <a:effectLst/>
              </a:rPr>
              <a:t> TA, Hollander P, Klein S, </a:t>
            </a:r>
            <a:r>
              <a:rPr lang="en-US" dirty="0" err="1" smtClean="0">
                <a:effectLst/>
              </a:rPr>
              <a:t>Niswender</a:t>
            </a:r>
            <a:r>
              <a:rPr lang="en-US" dirty="0" smtClean="0">
                <a:effectLst/>
              </a:rPr>
              <a:t> K, Woo V, Hale PM, </a:t>
            </a:r>
            <a:r>
              <a:rPr lang="en-US" dirty="0" err="1" smtClean="0">
                <a:effectLst/>
              </a:rPr>
              <a:t>Aronne</a:t>
            </a:r>
            <a:r>
              <a:rPr lang="en-US" dirty="0" smtClean="0">
                <a:effectLst/>
              </a:rPr>
              <a:t> L. Weight maintenance and additional weight loss with </a:t>
            </a:r>
            <a:r>
              <a:rPr lang="en-US" dirty="0" err="1" smtClean="0">
                <a:effectLst/>
              </a:rPr>
              <a:t>liraglutide</a:t>
            </a:r>
            <a:r>
              <a:rPr lang="en-US" dirty="0" smtClean="0">
                <a:effectLst/>
              </a:rPr>
              <a:t> after low-calorie-diet-induced weight loss: The SCALE Maintenance randomized study. </a:t>
            </a:r>
            <a:r>
              <a:rPr lang="en-US" dirty="0" err="1" smtClean="0">
                <a:effectLst/>
              </a:rPr>
              <a:t>Int</a:t>
            </a:r>
            <a:r>
              <a:rPr lang="en-US" dirty="0" smtClean="0">
                <a:effectLst/>
              </a:rPr>
              <a:t> J </a:t>
            </a:r>
            <a:r>
              <a:rPr lang="en-US" dirty="0" err="1" smtClean="0">
                <a:effectLst/>
              </a:rPr>
              <a:t>Obes</a:t>
            </a:r>
            <a:r>
              <a:rPr lang="en-US" dirty="0" smtClean="0">
                <a:effectLst/>
              </a:rPr>
              <a:t>. Nature Publishing Group; 2013; 37: 1443–51.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10.1038/ijo.2013.120.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affects our energy intake?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Nutritional needs</a:t>
            </a:r>
          </a:p>
          <a:p>
            <a:r>
              <a:rPr lang="en-US" dirty="0" smtClean="0"/>
              <a:t>Energy needs</a:t>
            </a:r>
          </a:p>
          <a:p>
            <a:r>
              <a:rPr lang="en-US" dirty="0" smtClean="0"/>
              <a:t>Empty Stomach</a:t>
            </a:r>
          </a:p>
          <a:p>
            <a:r>
              <a:rPr lang="en-US" dirty="0" smtClean="0"/>
              <a:t>Social factors</a:t>
            </a:r>
          </a:p>
          <a:p>
            <a:r>
              <a:rPr lang="en-US" dirty="0" smtClean="0"/>
              <a:t>Stress</a:t>
            </a:r>
          </a:p>
          <a:p>
            <a:r>
              <a:rPr lang="en-US" dirty="0" smtClean="0"/>
              <a:t>Pleasure</a:t>
            </a:r>
          </a:p>
          <a:p>
            <a:r>
              <a:rPr lang="en-US" dirty="0" smtClean="0"/>
              <a:t>Genetics</a:t>
            </a:r>
          </a:p>
          <a:p>
            <a:r>
              <a:rPr lang="en-US" dirty="0" smtClean="0"/>
              <a:t>Taste</a:t>
            </a:r>
          </a:p>
          <a:p>
            <a:r>
              <a:rPr lang="en-US" dirty="0" smtClean="0"/>
              <a:t>Digestion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4606926" cy="441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gut signals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56889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Signal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r>
                        <a:rPr lang="en-US" baseline="0" dirty="0" smtClean="0"/>
                        <a:t> of 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Vagal 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Stimulation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GLP-1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Secreted by small</a:t>
                      </a:r>
                      <a:r>
                        <a:rPr lang="en-US" baseline="0" dirty="0" smtClean="0"/>
                        <a:t> intestine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PYY (Peptide YY)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Secreted by small intestine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Secreted by small intestine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Inhibitory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Ghrelin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Stomach secretion stops with food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relationship between intake and expenditure?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activity and intake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1319212"/>
            <a:ext cx="8585200" cy="3637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8987" y="5157788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a Day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9500" y="5186363"/>
            <a:ext cx="15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 the Week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80087" y="1319212"/>
            <a:ext cx="4606926" cy="4410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43026" y="5756292"/>
            <a:ext cx="984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Edholm</a:t>
            </a:r>
            <a:r>
              <a:rPr lang="en-US" dirty="0" smtClean="0"/>
              <a:t> </a:t>
            </a:r>
            <a:r>
              <a:rPr lang="en-US" dirty="0"/>
              <a:t>OG. Energy balance in man studies carried out by the Division of Human Physiology, National Institute for Medical Research. </a:t>
            </a:r>
            <a:r>
              <a:rPr lang="en-US" b="1" dirty="0"/>
              <a:t>J Hum </a:t>
            </a:r>
            <a:r>
              <a:rPr lang="en-US" b="1" dirty="0" err="1"/>
              <a:t>Nutr</a:t>
            </a:r>
            <a:r>
              <a:rPr lang="en-US" b="1" dirty="0"/>
              <a:t>. </a:t>
            </a:r>
            <a:r>
              <a:rPr lang="en-US" dirty="0"/>
              <a:t>1977; 31: 413–31.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loss and appetite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weight loss affect appetite hormones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9992" y="5627077"/>
            <a:ext cx="821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Sumithran</a:t>
            </a:r>
            <a:r>
              <a:rPr lang="en-US" dirty="0" smtClean="0">
                <a:effectLst/>
              </a:rPr>
              <a:t> P, Prendergast LA, </a:t>
            </a:r>
            <a:r>
              <a:rPr lang="en-US" dirty="0" err="1" smtClean="0">
                <a:effectLst/>
              </a:rPr>
              <a:t>Delbridge</a:t>
            </a:r>
            <a:r>
              <a:rPr lang="en-US" dirty="0" smtClean="0">
                <a:effectLst/>
              </a:rPr>
              <a:t> E, Purcell K, </a:t>
            </a:r>
            <a:r>
              <a:rPr lang="en-US" dirty="0" err="1" smtClean="0">
                <a:effectLst/>
              </a:rPr>
              <a:t>Shulkes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Kriketos</a:t>
            </a:r>
            <a:r>
              <a:rPr lang="en-US" dirty="0" smtClean="0">
                <a:effectLst/>
              </a:rPr>
              <a:t> A, </a:t>
            </a:r>
            <a:r>
              <a:rPr lang="en-US" dirty="0" err="1" smtClean="0">
                <a:effectLst/>
              </a:rPr>
              <a:t>Proietto</a:t>
            </a:r>
            <a:r>
              <a:rPr lang="en-US" dirty="0" smtClean="0">
                <a:effectLst/>
              </a:rPr>
              <a:t> J. </a:t>
            </a:r>
            <a:r>
              <a:rPr lang="en-US" b="1" dirty="0" smtClean="0">
                <a:effectLst/>
              </a:rPr>
              <a:t>Long-Term Persistence of Hormonal Adaptations to Weight Loss. </a:t>
            </a:r>
            <a:r>
              <a:rPr lang="en-US" dirty="0" smtClean="0">
                <a:effectLst/>
              </a:rPr>
              <a:t>N </a:t>
            </a:r>
            <a:r>
              <a:rPr lang="en-US" dirty="0" err="1" smtClean="0">
                <a:effectLst/>
              </a:rPr>
              <a:t>Engl</a:t>
            </a:r>
            <a:r>
              <a:rPr lang="en-US" dirty="0" smtClean="0">
                <a:effectLst/>
              </a:rPr>
              <a:t> J Med. 2011; 365: 1597–604.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10.1056/NEJMoa1105816.</a:t>
            </a:r>
            <a:endParaRPr 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494"/>
            <a:ext cx="12192000" cy="3447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0775" y="1314450"/>
            <a:ext cx="530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Why does ghrelin go down, but PYY go up with a meal?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weight loss affect hunger?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692" y="1512277"/>
            <a:ext cx="5345723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Discriminate between the different biological and psychological impulses to eat.</a:t>
            </a:r>
          </a:p>
          <a:p>
            <a:r>
              <a:rPr lang="en-US" dirty="0"/>
              <a:t>Explain the differences between energy intake, and energy ingestion and list some factors that may confound the relationship between intake and energy balance.</a:t>
            </a:r>
          </a:p>
          <a:p>
            <a:r>
              <a:rPr lang="en-US" dirty="0"/>
              <a:t>Describe the source and effects of gastrointestinal, hormonal and metabolic signals that affect appetite.</a:t>
            </a:r>
          </a:p>
          <a:p>
            <a:r>
              <a:rPr lang="en-US" dirty="0"/>
              <a:t>Consider how hormonal, metabolic and genetic factors may be predictive of feeding habits, and how this could inform individualized approaches.</a:t>
            </a:r>
          </a:p>
          <a:p>
            <a:r>
              <a:rPr lang="en-US" dirty="0"/>
              <a:t>Apply these biological mechanisms to predict how appetite suppressant drugs function.</a:t>
            </a:r>
          </a:p>
          <a:p>
            <a:r>
              <a:rPr lang="en-US" dirty="0"/>
              <a:t>Explain the relationships between energy expenditure and energy intake, including the timing of this relationship</a:t>
            </a:r>
          </a:p>
          <a:p>
            <a:r>
              <a:rPr lang="en-US" dirty="0"/>
              <a:t>Apply your knowledge of hunger hormones to explain the role of appetitive drive after a weight loss program, and how this affects sustained weight loss.</a:t>
            </a:r>
          </a:p>
        </p:txBody>
      </p:sp>
    </p:spTree>
    <p:extLst>
      <p:ext uri="{BB962C8B-B14F-4D97-AF65-F5344CB8AC3E}">
        <p14:creationId xmlns:p14="http://schemas.microsoft.com/office/powerpoint/2010/main" val="1576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Thought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aspects of appetite do you think are </a:t>
            </a:r>
          </a:p>
          <a:p>
            <a:pPr lvl="1"/>
            <a:r>
              <a:rPr lang="en-US" dirty="0" smtClean="0"/>
              <a:t>Non-familial</a:t>
            </a:r>
          </a:p>
          <a:p>
            <a:pPr lvl="1"/>
            <a:r>
              <a:rPr lang="en-US" dirty="0" smtClean="0"/>
              <a:t>Familial, non-genetic (</a:t>
            </a:r>
            <a:r>
              <a:rPr lang="en-US" dirty="0" err="1" smtClean="0"/>
              <a:t>V</a:t>
            </a:r>
            <a:r>
              <a:rPr lang="en-US" baseline="-25000" dirty="0" err="1" smtClean="0"/>
              <a:t>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Genetic (V</a:t>
            </a:r>
            <a:r>
              <a:rPr lang="en-US" baseline="-25000" dirty="0" smtClean="0"/>
              <a:t>g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much of total energy intake do you think is explained by genetics (V</a:t>
            </a:r>
            <a:r>
              <a:rPr lang="en-US" baseline="-25000" dirty="0" smtClean="0"/>
              <a:t>g</a:t>
            </a:r>
            <a:r>
              <a:rPr lang="en-US" dirty="0" smtClean="0"/>
              <a:t>)?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&lt;20%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20-40%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40-60%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&gt;60%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1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Energy Intake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methods of assessing energy intake</a:t>
            </a:r>
          </a:p>
          <a:p>
            <a:pPr lvl="1"/>
            <a:r>
              <a:rPr lang="en-US" dirty="0" smtClean="0"/>
              <a:t>Observational</a:t>
            </a:r>
          </a:p>
          <a:p>
            <a:pPr lvl="1"/>
            <a:r>
              <a:rPr lang="en-US" dirty="0" smtClean="0"/>
              <a:t>Diet Recall Surveys</a:t>
            </a:r>
          </a:p>
          <a:p>
            <a:pPr lvl="1"/>
            <a:r>
              <a:rPr lang="en-US" dirty="0" smtClean="0"/>
              <a:t>Food Frequency Questionnaires</a:t>
            </a:r>
          </a:p>
          <a:p>
            <a:r>
              <a:rPr lang="en-US" dirty="0" smtClean="0"/>
              <a:t>More on this in the Discussion section this week!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80" y="4467004"/>
            <a:ext cx="7823637" cy="9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gut microbiome and energy intake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250"/>
          <a:stretch/>
        </p:blipFill>
        <p:spPr>
          <a:xfrm>
            <a:off x="6248400" y="1371371"/>
            <a:ext cx="5943600" cy="5099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068" y="1526041"/>
            <a:ext cx="4502465" cy="49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68" y="1830478"/>
            <a:ext cx="5767754" cy="2769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 gut microbiome modify energy extraction?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0" y="1690689"/>
            <a:ext cx="3668153" cy="386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187" y="1830478"/>
            <a:ext cx="4127813" cy="3233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79" y="5917086"/>
            <a:ext cx="10486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effectLst/>
              </a:rPr>
              <a:t>Ridaura</a:t>
            </a:r>
            <a:r>
              <a:rPr lang="en-US" dirty="0" smtClean="0">
                <a:effectLst/>
              </a:rPr>
              <a:t> VK, Faith JJ, Rey FE, Cheng J, Duncan AE, </a:t>
            </a:r>
            <a:r>
              <a:rPr lang="en-US" dirty="0" err="1" smtClean="0">
                <a:effectLst/>
              </a:rPr>
              <a:t>Kau</a:t>
            </a:r>
            <a:r>
              <a:rPr lang="en-US" dirty="0" smtClean="0">
                <a:effectLst/>
              </a:rPr>
              <a:t> AL, Griffin NW, Lombard V, </a:t>
            </a:r>
            <a:r>
              <a:rPr lang="en-US" dirty="0" err="1" smtClean="0">
                <a:effectLst/>
              </a:rPr>
              <a:t>Henrissat</a:t>
            </a:r>
            <a:r>
              <a:rPr lang="en-US" dirty="0" smtClean="0">
                <a:effectLst/>
              </a:rPr>
              <a:t> B, Bain JR, </a:t>
            </a:r>
            <a:r>
              <a:rPr lang="en-US" dirty="0" err="1" smtClean="0">
                <a:effectLst/>
              </a:rPr>
              <a:t>Muehlbauer</a:t>
            </a:r>
            <a:r>
              <a:rPr lang="en-US" dirty="0" smtClean="0">
                <a:effectLst/>
              </a:rPr>
              <a:t> MJ, </a:t>
            </a:r>
            <a:r>
              <a:rPr lang="en-US" dirty="0" err="1" smtClean="0">
                <a:effectLst/>
              </a:rPr>
              <a:t>Ilkayeva</a:t>
            </a:r>
            <a:r>
              <a:rPr lang="en-US" dirty="0" smtClean="0">
                <a:effectLst/>
              </a:rPr>
              <a:t> O, </a:t>
            </a:r>
            <a:r>
              <a:rPr lang="en-US" dirty="0" err="1" smtClean="0">
                <a:effectLst/>
              </a:rPr>
              <a:t>Semenkovich</a:t>
            </a:r>
            <a:r>
              <a:rPr lang="en-US" dirty="0" smtClean="0">
                <a:effectLst/>
              </a:rPr>
              <a:t> CF, et al. Gut Microbiota from Twins Discordant for Obesity Modulate Metabolism in Mice. Science (80- ). 2013; 341: 1241214–1241214. </a:t>
            </a:r>
            <a:r>
              <a:rPr lang="en-US" dirty="0" err="1" smtClean="0">
                <a:effectLst/>
              </a:rPr>
              <a:t>doi</a:t>
            </a:r>
            <a:r>
              <a:rPr lang="en-US" dirty="0" smtClean="0">
                <a:effectLst/>
              </a:rPr>
              <a:t>: 10.1126/science.1241214.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1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terms of energy, is a gram of fat equivalent to a gram of protein?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It depends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95" y="2250831"/>
            <a:ext cx="5568663" cy="26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4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terms of energy, is a calorie of fat </a:t>
            </a:r>
            <a:r>
              <a:rPr lang="en-US" dirty="0"/>
              <a:t>e</a:t>
            </a:r>
            <a:r>
              <a:rPr lang="en-US" dirty="0" smtClean="0"/>
              <a:t>quivalent to a calorie of protein?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Yes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It depends</a:t>
            </a:r>
          </a:p>
        </p:txBody>
      </p:sp>
    </p:spTree>
    <p:extLst>
      <p:ext uri="{BB962C8B-B14F-4D97-AF65-F5344CB8AC3E}">
        <p14:creationId xmlns:p14="http://schemas.microsoft.com/office/powerpoint/2010/main" val="25854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3C5CB492FB0C48D0A50966C600F9318C"/>
  <p:tag name="AUTOOPENPOLL" val="False"/>
  <p:tag name="TYPE" val="MultiChoiceSlide"/>
  <p:tag name="TPSLIDEBULLETSTYLE" val="2"/>
  <p:tag name="CHARTTYPE" val="0"/>
  <p:tag name="CHARTDEFINEDCOLORS" val="3,6,10,45,32,50,13,4,9,55,1"/>
  <p:tag name="HASRESULTS" val="True"/>
  <p:tag name="RESULTS" val="A person with no Leptin Receptor[;crlf;]81[;]91[;]81[;]False[;]0[;][;crlf;]1.3086[;]1[;]0.6215[;]0.3862[;crlf;]62[;]0[;]Would over-eat because it cant respond to leptin1[;]Would over-eat because it cant respond to leptin[;][;crlf;]14[;]0[;]Would not eat because it cant respond to leptin2[;]Would not eat because it cant respond to leptin[;][;crlf;]4[;]0[;]Would over-eat because it responds too strongly to leptin3[;]Would over-eat because it responds too strongly to leptin[;][;crlf;]1[;]0[;]Would not eat because it responds too strongly to leptin4[;]Would not eat because it responds too strongly to leptin[;][;crlf;]"/>
  <p:tag name="TPQUESTIONXML" val="&lt;?xml version=&quot;1.0&quot; encoding=&quot;UTF-8&quot; standalone=&quot;yes&quot;?&gt;&lt;questionlist&gt;&lt;properties&gt;&lt;guid&gt;F8963712874B4F7E897B6FD0B85B647C&lt;/guid&gt;&lt;date&gt;3/29/2016 11:42:15 A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3C5CB492FB0C48D0A50966C600F9318C&lt;/guid&gt;&lt;repollguid&gt;22963BB19086430FA2AE10C72C08FAE4&lt;/repollguid&gt;&lt;sourceid&gt;C6B65F42FFAE4468AF4592475F148BAE&lt;/sourceid&gt;&lt;questiontext&gt;A person with no Leptin Receptor&lt;/questiontext&gt;&lt;showresults&gt;True&lt;/showresults&gt;&lt;responsegrid&gt;0&lt;/responsegrid&gt;&lt;countdowntimer&gt;True&lt;/countdowntimer&gt;&lt;countdowntime&gt;15&lt;/countdowntime&gt;&lt;correctvalue&gt;1&lt;/correctvalue&gt;&lt;incorrectvalue&gt;0&lt;/incorrectvalue&gt;&lt;responselimit&gt;1&lt;/responselimit&gt;&lt;bulletstyle&gt;2&lt;/bulletstyle&gt;&lt;correctanswerindicator&gt;True&lt;/correctanswerindicator&gt;&lt;answers&gt;&lt;answer&gt;&lt;guid&gt;EBD158FCC0BE4C7C92272A5580269BBF&lt;/guid&gt;&lt;answertext&gt;Would over-eat because it cant respond to leptin&lt;/answertext&gt;&lt;valuetype&gt;0&lt;/valuetype&gt;&lt;/answer&gt;&lt;answer&gt;&lt;guid&gt;A8A97E19F07A4D22B328F5ACDC17CD06&lt;/guid&gt;&lt;answertext&gt;Would not eat because it cant respond to leptin&lt;/answertext&gt;&lt;valuetype&gt;0&lt;/valuetype&gt;&lt;/answer&gt;&lt;answer&gt;&lt;guid&gt;F82BCE470EA44A7A8E9B4D9E6D2CA492&lt;/guid&gt;&lt;answertext&gt;Would over-eat because it responds too strongly to leptin&lt;/answertext&gt;&lt;valuetype&gt;0&lt;/valuetype&gt;&lt;/answer&gt;&lt;answer&gt;&lt;guid&gt;CC142E024E8B4396A2AB6BE40969B3A4&lt;/guid&gt;&lt;answertext&gt;Would not eat because it responds too strongly to leptin&lt;/answertext&gt;&lt;valuetype&gt;0&lt;/valuetype&gt;&lt;/answer&gt;&lt;/answers&gt;&lt;/multichoice&gt;&lt;/questions&gt;&lt;/questionlist&gt;"/>
  <p:tag name="LIVECHARTING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COUNTDOWNSECONDS" val="15"/>
  <p:tag name="TYPE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1181</Words>
  <Application>Microsoft Macintosh PowerPoint</Application>
  <PresentationFormat>Widescreen</PresentationFormat>
  <Paragraphs>171</Paragraphs>
  <Slides>36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MS PGothic</vt:lpstr>
      <vt:lpstr>Tahoma</vt:lpstr>
      <vt:lpstr>Arial</vt:lpstr>
      <vt:lpstr>Office Theme</vt:lpstr>
      <vt:lpstr>Regulation of Appetite</vt:lpstr>
      <vt:lpstr>Learning Objectives</vt:lpstr>
      <vt:lpstr>What affects our energy intake?</vt:lpstr>
      <vt:lpstr>Genetics Thought Experiment</vt:lpstr>
      <vt:lpstr>Assessing Energy Intake</vt:lpstr>
      <vt:lpstr>The gut microbiome and energy intake</vt:lpstr>
      <vt:lpstr>Can the gut microbiome modify energy extraction?</vt:lpstr>
      <vt:lpstr>In terms of energy, is a gram of fat equivalent to a gram of protein?</vt:lpstr>
      <vt:lpstr>In terms of energy, is a calorie of fat equivalent to a calorie of protein?</vt:lpstr>
      <vt:lpstr>Appetite and Energy Intake</vt:lpstr>
      <vt:lpstr>Why do we start and stop eating?</vt:lpstr>
      <vt:lpstr>The Central Role of The Hypothalamus</vt:lpstr>
      <vt:lpstr>The POMC/AgRP Circuit</vt:lpstr>
      <vt:lpstr>Demonstration of AGRP Suppression of Appetite</vt:lpstr>
      <vt:lpstr>Activation of AGRP Neurons is Sufficient to Promote Hunger</vt:lpstr>
      <vt:lpstr>Neural Control of Appetite (Downstream of AGRP/POMC)</vt:lpstr>
      <vt:lpstr>Stress!!!</vt:lpstr>
      <vt:lpstr>Timed feeding cues</vt:lpstr>
      <vt:lpstr>Why do we stop eating?</vt:lpstr>
      <vt:lpstr>Hormonal Control of Appetite</vt:lpstr>
      <vt:lpstr>A person with no Leptin Receptor</vt:lpstr>
      <vt:lpstr>Metabolic Signals</vt:lpstr>
      <vt:lpstr>Gastrointestinal Control of Appetite</vt:lpstr>
      <vt:lpstr>Vagal Nerve Signaling</vt:lpstr>
      <vt:lpstr>Gut Derived Appetite Hormones</vt:lpstr>
      <vt:lpstr>Ghrelin, the Hunger Hormone</vt:lpstr>
      <vt:lpstr>PYY</vt:lpstr>
      <vt:lpstr>GLP-1 (Glucagon-Like Peptide 1)</vt:lpstr>
      <vt:lpstr>GLP-1 Agonists as anti-Obesity Drugs</vt:lpstr>
      <vt:lpstr>Summary of gut signals</vt:lpstr>
      <vt:lpstr>What is the relationship between intake and expenditure?</vt:lpstr>
      <vt:lpstr>Relationship between activity and intake</vt:lpstr>
      <vt:lpstr>Weight loss and appetite</vt:lpstr>
      <vt:lpstr>How does weight loss affect appetite hormones</vt:lpstr>
      <vt:lpstr>How does weight loss affect hunger?</vt:lpstr>
      <vt:lpstr>Learning Objectives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Regulation of Appetite</dc:title>
  <dc:creator>Dave Bridges</dc:creator>
  <cp:lastModifiedBy>Dave Bridges</cp:lastModifiedBy>
  <cp:revision>25</cp:revision>
  <dcterms:created xsi:type="dcterms:W3CDTF">2017-09-14T18:41:47Z</dcterms:created>
  <dcterms:modified xsi:type="dcterms:W3CDTF">2017-09-19T14:12:52Z</dcterms:modified>
</cp:coreProperties>
</file>